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128" r:id="rId1"/>
  </p:sldMasterIdLst>
  <p:notesMasterIdLst>
    <p:notesMasterId r:id="rId6"/>
  </p:notesMasterIdLst>
  <p:sldIdLst>
    <p:sldId id="368" r:id="rId2"/>
    <p:sldId id="369" r:id="rId3"/>
    <p:sldId id="376" r:id="rId4"/>
    <p:sldId id="379" r:id="rId5"/>
  </p:sldIdLst>
  <p:sldSz cx="9144000" cy="6858000" type="screen4x3"/>
  <p:notesSz cx="6858000" cy="994727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4D8C"/>
    <a:srgbClr val="CF4520"/>
    <a:srgbClr val="FFFF99"/>
    <a:srgbClr val="FFCCCC"/>
    <a:srgbClr val="004D93"/>
    <a:srgbClr val="0033A0"/>
    <a:srgbClr val="69B3E7"/>
    <a:srgbClr val="004699"/>
    <a:srgbClr val="0046B8"/>
    <a:srgbClr val="0049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1526" y="-149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18861CC-7F9E-4E8E-A8AD-21453A220105}" type="datetimeFigureOut">
              <a:rPr lang="ru-RU" smtClean="0"/>
              <a:pPr/>
              <a:t>29.03.2021</a:t>
            </a:fld>
            <a:endParaRPr lang="ru-RU" dirty="0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30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 dirty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956"/>
            <a:ext cx="5486400" cy="4476274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8185"/>
            <a:ext cx="2971800" cy="497364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881C3B0-767A-4A1E-84A0-722B6EFD83F7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43876625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1828800" y="3159760"/>
            <a:ext cx="457200" cy="1034129"/>
          </a:xfrm>
          <a:prstGeom prst="rect">
            <a:avLst/>
          </a:prstGeom>
          <a:noFill/>
        </p:spPr>
        <p:txBody>
          <a:bodyPr wrap="square" lIns="0" tIns="9144" rIns="0" bIns="9144" rtlCol="0" anchor="ctr" anchorCtr="0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77240" y="1219200"/>
            <a:ext cx="7543800" cy="2152650"/>
          </a:xfrm>
        </p:spPr>
        <p:txBody>
          <a:bodyPr>
            <a:noAutofit/>
          </a:bodyPr>
          <a:lstStyle>
            <a:lvl1pPr>
              <a:defRPr sz="6000">
                <a:solidFill>
                  <a:schemeClr val="tx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3375491"/>
            <a:ext cx="6172200" cy="685800"/>
          </a:xfrm>
        </p:spPr>
        <p:txBody>
          <a:bodyPr anchor="ctr"/>
          <a:lstStyle>
            <a:lvl1pPr marL="0" indent="0" algn="l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8219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133600" y="685801"/>
            <a:ext cx="5791200" cy="3505199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69621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09600" y="609601"/>
            <a:ext cx="2133600" cy="51816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895600" y="685801"/>
            <a:ext cx="5029200" cy="4572000"/>
          </a:xfrm>
        </p:spPr>
        <p:txBody>
          <a:bodyPr vert="eaVert" anchor="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22370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3" name="Title 1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3922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4267200" y="4074497"/>
            <a:ext cx="457200" cy="1015663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6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6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0" y="4267368"/>
            <a:ext cx="3733800" cy="731520"/>
          </a:xfrm>
        </p:spPr>
        <p:txBody>
          <a:bodyPr anchor="ctr">
            <a:normAutofit/>
          </a:bodyPr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2286000" y="1905000"/>
            <a:ext cx="6035040" cy="2350008"/>
          </a:xfrm>
        </p:spPr>
        <p:txBody>
          <a:bodyPr/>
          <a:lstStyle>
            <a:lvl1pPr marL="0" algn="l" defTabSz="914400" rtl="0" eaLnBrk="1" latinLnBrk="0" hangingPunct="1">
              <a:spcBef>
                <a:spcPct val="0"/>
              </a:spcBef>
              <a:buNone/>
              <a:defRPr lang="en-US" sz="5400" b="0" kern="1200" cap="none" dirty="0" smtClean="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538063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13"/>
          </p:nvPr>
        </p:nvSpPr>
        <p:spPr>
          <a:xfrm>
            <a:off x="1344168" y="658368"/>
            <a:ext cx="3273552" cy="34290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Content Placeholder 6"/>
          <p:cNvSpPr>
            <a:spLocks noGrp="1"/>
          </p:cNvSpPr>
          <p:nvPr>
            <p:ph sz="quarter" idx="14"/>
          </p:nvPr>
        </p:nvSpPr>
        <p:spPr>
          <a:xfrm>
            <a:off x="5029200" y="658368"/>
            <a:ext cx="3273552" cy="3432175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413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112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44168" y="1371600"/>
            <a:ext cx="3276600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29200" y="661976"/>
            <a:ext cx="3273552" cy="639762"/>
          </a:xfrm>
        </p:spPr>
        <p:txBody>
          <a:bodyPr anchor="ctr">
            <a:noAutofit/>
          </a:bodyPr>
          <a:lstStyle>
            <a:lvl1pPr marL="0" indent="0">
              <a:buNone/>
              <a:defRPr sz="22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29200" y="1371600"/>
            <a:ext cx="3273552" cy="2743200"/>
          </a:xfrm>
        </p:spPr>
        <p:txBody>
          <a:bodyPr anchor="t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TextBox 12"/>
          <p:cNvSpPr txBox="1"/>
          <p:nvPr/>
        </p:nvSpPr>
        <p:spPr>
          <a:xfrm>
            <a:off x="105664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4780280" y="520192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5" name="Slide Number Placeholder 1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214690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6202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222708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/>
          <p:cNvSpPr txBox="1"/>
          <p:nvPr/>
        </p:nvSpPr>
        <p:spPr>
          <a:xfrm>
            <a:off x="5328920" y="1774588"/>
            <a:ext cx="457200" cy="1231106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8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8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685801"/>
            <a:ext cx="4343400" cy="3429000"/>
          </a:xfrm>
        </p:spPr>
        <p:txBody>
          <a:bodyPr anchor="ctr"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715000" y="685801"/>
            <a:ext cx="2590800" cy="3429000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8" name="Title 1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71290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219200" y="612775"/>
            <a:ext cx="6705600" cy="2546985"/>
          </a:xfrm>
          <a:effectLst>
            <a:outerShdw blurRad="152400" dist="317500" dir="5400000" sx="90000" sy="-19000" rotWithShape="0">
              <a:prstClr val="black">
                <a:alpha val="15000"/>
              </a:prstClr>
            </a:outerShdw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43200" y="3453047"/>
            <a:ext cx="5029200" cy="720804"/>
          </a:xfrm>
        </p:spPr>
        <p:txBody>
          <a:bodyPr anchor="ctr">
            <a:normAutofit/>
          </a:bodyPr>
          <a:lstStyle>
            <a:lvl1pPr marL="0" indent="0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435352" y="3331464"/>
            <a:ext cx="457200" cy="923330"/>
          </a:xfrm>
          <a:prstGeom prst="rect">
            <a:avLst/>
          </a:prstGeom>
          <a:noFill/>
        </p:spPr>
        <p:txBody>
          <a:bodyPr wrap="square" lIns="0" tIns="0" rIns="0" bIns="0" rtlCol="0" anchor="t" anchorCtr="0">
            <a:spAutoFit/>
          </a:bodyPr>
          <a:lstStyle/>
          <a:p>
            <a:r>
              <a:rPr lang="en-US" sz="60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{</a:t>
            </a:r>
            <a:endParaRPr lang="en-US" sz="6000" dirty="0">
              <a:solidFill>
                <a:prstClr val="black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11" name="Title 10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452382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9B3E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gradFill>
            <a:gsLst>
              <a:gs pos="0">
                <a:schemeClr val="accent6">
                  <a:lumMod val="50000"/>
                  <a:alpha val="36000"/>
                </a:schemeClr>
              </a:gs>
              <a:gs pos="100000">
                <a:schemeClr val="bg2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8" name="Oval 7"/>
          <p:cNvSpPr/>
          <p:nvPr/>
        </p:nvSpPr>
        <p:spPr>
          <a:xfrm rot="19724275">
            <a:off x="1373221" y="1038440"/>
            <a:ext cx="7240620" cy="570698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7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9" name="Oval 8"/>
          <p:cNvSpPr/>
          <p:nvPr/>
        </p:nvSpPr>
        <p:spPr>
          <a:xfrm rot="17656910">
            <a:off x="-274211" y="1165875"/>
            <a:ext cx="5538472" cy="4480459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10" name="Oval 9"/>
          <p:cNvSpPr/>
          <p:nvPr/>
        </p:nvSpPr>
        <p:spPr>
          <a:xfrm rot="19724275">
            <a:off x="3277955" y="116854"/>
            <a:ext cx="6479362" cy="4754757"/>
          </a:xfrm>
          <a:prstGeom prst="ellipse">
            <a:avLst/>
          </a:prstGeom>
          <a:gradFill flip="none" rotWithShape="1">
            <a:gsLst>
              <a:gs pos="0">
                <a:schemeClr val="accent6">
                  <a:lumMod val="60000"/>
                  <a:lumOff val="40000"/>
                  <a:alpha val="8000"/>
                </a:schemeClr>
              </a:gs>
              <a:gs pos="58000">
                <a:schemeClr val="bg2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77240" y="4876800"/>
            <a:ext cx="7543800" cy="9144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33600" y="685801"/>
            <a:ext cx="6096000" cy="36575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5473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r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7E929FF4-7567-4F50-A7FD-6B0F62B09448}" type="datetimeFigureOut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29.03.2021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22960" y="6154738"/>
            <a:ext cx="4572000" cy="365125"/>
          </a:xfrm>
          <a:prstGeom prst="rect">
            <a:avLst/>
          </a:prstGeom>
        </p:spPr>
        <p:txBody>
          <a:bodyPr vert="horz" lIns="91440" tIns="45720" rIns="91440" bIns="45720" rtlCol="0" anchor="t"/>
          <a:lstStyle>
            <a:lvl1pPr algn="l">
              <a:defRPr sz="11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22960" y="5842000"/>
            <a:ext cx="2133600" cy="304800"/>
          </a:xfrm>
          <a:prstGeom prst="rect">
            <a:avLst/>
          </a:prstGeom>
        </p:spPr>
        <p:txBody>
          <a:bodyPr vert="horz" lIns="91440" tIns="45720" rIns="91440" bIns="9144" rtlCol="0" anchor="b"/>
          <a:lstStyle>
            <a:lvl1pPr algn="l">
              <a:defRPr sz="1600">
                <a:solidFill>
                  <a:schemeClr val="tx1">
                    <a:alpha val="60000"/>
                  </a:schemeClr>
                </a:solidFill>
                <a:effectLst/>
              </a:defRPr>
            </a:lvl1pPr>
          </a:lstStyle>
          <a:p>
            <a:fld id="{32E825F0-B65E-4F97-A76D-E8081A10769F}" type="slidenum">
              <a:rPr lang="ru-RU" smtClean="0">
                <a:solidFill>
                  <a:prstClr val="black">
                    <a:alpha val="60000"/>
                  </a:prstClr>
                </a:solidFill>
              </a:rPr>
              <a:pPr/>
              <a:t>‹#›</a:t>
            </a:fld>
            <a:endParaRPr lang="ru-RU" dirty="0">
              <a:solidFill>
                <a:prstClr val="black">
                  <a:alpha val="60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3576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9" r:id="rId1"/>
    <p:sldLayoutId id="2147484130" r:id="rId2"/>
    <p:sldLayoutId id="2147484131" r:id="rId3"/>
    <p:sldLayoutId id="2147484132" r:id="rId4"/>
    <p:sldLayoutId id="2147484133" r:id="rId5"/>
    <p:sldLayoutId id="2147484134" r:id="rId6"/>
    <p:sldLayoutId id="2147484135" r:id="rId7"/>
    <p:sldLayoutId id="2147484136" r:id="rId8"/>
    <p:sldLayoutId id="2147484137" r:id="rId9"/>
    <p:sldLayoutId id="2147484138" r:id="rId10"/>
    <p:sldLayoutId id="2147484139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56032" algn="l" defTabSz="914400" rtl="0" eaLnBrk="1" latinLnBrk="0" hangingPunct="1">
        <a:spcBef>
          <a:spcPct val="20000"/>
        </a:spcBef>
        <a:spcAft>
          <a:spcPts val="0"/>
        </a:spcAft>
        <a:buSzPct val="60000"/>
        <a:buFont typeface="Wingdings" pitchFamily="2" charset="2"/>
        <a:buChar char=""/>
        <a:defRPr sz="21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6400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9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0058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7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371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6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164592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500" kern="1200">
          <a:solidFill>
            <a:schemeClr val="tx1"/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196596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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6pPr>
      <a:lvl7pPr marL="224028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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7pPr>
      <a:lvl8pPr marL="251460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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8pPr>
      <a:lvl9pPr marL="2834640" indent="-256032" algn="l" defTabSz="914400" rtl="0" eaLnBrk="1" latinLnBrk="0" hangingPunct="1">
        <a:spcBef>
          <a:spcPct val="20000"/>
        </a:spcBef>
        <a:buSzPct val="60000"/>
        <a:buFont typeface="Wingdings" pitchFamily="2" charset="2"/>
        <a:buChar char=""/>
        <a:defRPr sz="1400" kern="1200">
          <a:solidFill>
            <a:schemeClr val="tx1"/>
          </a:solidFill>
          <a:effectLst>
            <a:outerShdw blurRad="38100" dist="38100" dir="2700000" algn="ctr" rotWithShape="0">
              <a:srgbClr val="000000">
                <a:alpha val="43000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4"/>
          <p:cNvSpPr>
            <a:spLocks noChangeArrowheads="1"/>
          </p:cNvSpPr>
          <p:nvPr/>
        </p:nvSpPr>
        <p:spPr bwMode="auto">
          <a:xfrm>
            <a:off x="0" y="1772816"/>
            <a:ext cx="91440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endParaRPr lang="ru-RU" sz="3700" dirty="0">
              <a:solidFill>
                <a:srgbClr val="C00000"/>
              </a:solidFill>
              <a:latin typeface="DejaVu Serif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95536" y="554550"/>
            <a:ext cx="7776864" cy="2751490"/>
          </a:xfrm>
          <a:prstGeom prst="rect">
            <a:avLst/>
          </a:prstGeom>
          <a:ln>
            <a:noFill/>
          </a:ln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40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Как в </a:t>
            </a:r>
            <a:r>
              <a:rPr lang="ru-RU" sz="4000" b="1" dirty="0">
                <a:solidFill>
                  <a:srgbClr val="CF4520"/>
                </a:solidFill>
                <a:effectLst/>
                <a:latin typeface="Garamond" pitchFamily="18" charset="0"/>
              </a:rPr>
              <a:t>2021 году </a:t>
            </a:r>
            <a:r>
              <a:rPr lang="ru-RU" sz="40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получить субсидию при трудоустройстве безработных граждан?</a:t>
            </a:r>
          </a:p>
          <a:p>
            <a:endParaRPr lang="ru-RU" sz="1400" b="1" dirty="0" smtClean="0">
              <a:solidFill>
                <a:srgbClr val="CF4520"/>
              </a:solidFill>
              <a:effectLst/>
              <a:latin typeface="Garamond" pitchFamily="18" charset="0"/>
            </a:endParaRPr>
          </a:p>
          <a:p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П</a:t>
            </a:r>
            <a:r>
              <a:rPr lang="ru-RU" sz="14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остановление </a:t>
            </a:r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Правительства Российской Федерации </a:t>
            </a:r>
            <a:endParaRPr lang="ru-RU" sz="1400" dirty="0" smtClean="0">
              <a:solidFill>
                <a:srgbClr val="004D8C"/>
              </a:solidFill>
              <a:effectLst/>
              <a:latin typeface="Garamond" pitchFamily="18" charset="0"/>
            </a:endParaRPr>
          </a:p>
          <a:p>
            <a:r>
              <a:rPr lang="ru-RU" sz="14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от </a:t>
            </a:r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13.03.2021 № 362 </a:t>
            </a:r>
            <a:r>
              <a:rPr lang="ru-RU" sz="14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«</a:t>
            </a:r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О государственной поддержке в 2021 году </a:t>
            </a:r>
            <a:endParaRPr lang="ru-RU" sz="1400" dirty="0" smtClean="0">
              <a:solidFill>
                <a:srgbClr val="004D8C"/>
              </a:solidFill>
              <a:effectLst/>
              <a:latin typeface="Garamond" pitchFamily="18" charset="0"/>
            </a:endParaRPr>
          </a:p>
          <a:p>
            <a:r>
              <a:rPr lang="ru-RU" sz="14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юридических </a:t>
            </a:r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лиц и индивидуальных предпринимателей </a:t>
            </a:r>
            <a:endParaRPr lang="ru-RU" sz="1400" dirty="0" smtClean="0">
              <a:solidFill>
                <a:srgbClr val="004D8C"/>
              </a:solidFill>
              <a:effectLst/>
              <a:latin typeface="Garamond" pitchFamily="18" charset="0"/>
            </a:endParaRPr>
          </a:p>
          <a:p>
            <a:r>
              <a:rPr lang="ru-RU" sz="14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при </a:t>
            </a:r>
            <a:r>
              <a:rPr lang="ru-RU" sz="1400" dirty="0">
                <a:solidFill>
                  <a:srgbClr val="004D8C"/>
                </a:solidFill>
                <a:effectLst/>
                <a:latin typeface="Garamond" pitchFamily="18" charset="0"/>
              </a:rPr>
              <a:t>трудоустройстве безработных граждан»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159148" y="4221088"/>
            <a:ext cx="7661324" cy="151216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algn="r" eaLnBrk="0" hangingPunct="0"/>
            <a:r>
              <a:rPr lang="ru-RU" sz="4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ПАМЯТКА </a:t>
            </a:r>
          </a:p>
          <a:p>
            <a:pPr algn="r" eaLnBrk="0" hangingPunct="0"/>
            <a:r>
              <a:rPr lang="ru-RU" sz="4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ДЛЯ РАБОТОДАТЕЛЕЙ</a:t>
            </a:r>
            <a:endParaRPr lang="ru-RU" sz="2400" b="1" dirty="0">
              <a:solidFill>
                <a:srgbClr val="004D8C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7" name="Freeform 9">
            <a:extLst>
              <a:ext uri="{FF2B5EF4-FFF2-40B4-BE49-F238E27FC236}">
                <a16:creationId xmlns:a16="http://schemas.microsoft.com/office/drawing/2014/main" xmlns="" id="{5790A0A5-8C34-884C-B112-D60FD7D9B930}"/>
              </a:ext>
            </a:extLst>
          </p:cNvPr>
          <p:cNvSpPr/>
          <p:nvPr/>
        </p:nvSpPr>
        <p:spPr>
          <a:xfrm>
            <a:off x="179338" y="836712"/>
            <a:ext cx="8785324" cy="5472608"/>
          </a:xfrm>
          <a:custGeom>
            <a:avLst/>
            <a:gdLst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0 w 13716000"/>
              <a:gd name="connsiteY0" fmla="*/ 11064240 h 11064240"/>
              <a:gd name="connsiteX1" fmla="*/ 1645920 w 13716000"/>
              <a:gd name="connsiteY1" fmla="*/ 8284464 h 11064240"/>
              <a:gd name="connsiteX2" fmla="*/ 4133088 w 13716000"/>
              <a:gd name="connsiteY2" fmla="*/ 8229600 h 11064240"/>
              <a:gd name="connsiteX3" fmla="*/ 5285232 w 13716000"/>
              <a:gd name="connsiteY3" fmla="*/ 6163056 h 11064240"/>
              <a:gd name="connsiteX4" fmla="*/ 10131552 w 13716000"/>
              <a:gd name="connsiteY4" fmla="*/ 6236208 h 11064240"/>
              <a:gd name="connsiteX5" fmla="*/ 13716000 w 13716000"/>
              <a:gd name="connsiteY5" fmla="*/ 0 h 11064240"/>
              <a:gd name="connsiteX0" fmla="*/ 103 w 13716103"/>
              <a:gd name="connsiteY0" fmla="*/ 11064240 h 11064566"/>
              <a:gd name="connsiteX1" fmla="*/ 1646023 w 13716103"/>
              <a:gd name="connsiteY1" fmla="*/ 8284464 h 11064566"/>
              <a:gd name="connsiteX2" fmla="*/ 4133191 w 13716103"/>
              <a:gd name="connsiteY2" fmla="*/ 8229600 h 11064566"/>
              <a:gd name="connsiteX3" fmla="*/ 5285335 w 13716103"/>
              <a:gd name="connsiteY3" fmla="*/ 6163056 h 11064566"/>
              <a:gd name="connsiteX4" fmla="*/ 10131655 w 13716103"/>
              <a:gd name="connsiteY4" fmla="*/ 6236208 h 11064566"/>
              <a:gd name="connsiteX5" fmla="*/ 13716103 w 13716103"/>
              <a:gd name="connsiteY5" fmla="*/ 0 h 1106456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3716103" h="11064566">
                <a:moveTo>
                  <a:pt x="103" y="11064240"/>
                </a:moveTo>
                <a:cubicBezTo>
                  <a:pt x="-15137" y="11099292"/>
                  <a:pt x="1652119" y="8299704"/>
                  <a:pt x="1646023" y="8284464"/>
                </a:cubicBezTo>
                <a:cubicBezTo>
                  <a:pt x="1639927" y="8269224"/>
                  <a:pt x="4166719" y="8217408"/>
                  <a:pt x="4133191" y="8229600"/>
                </a:cubicBezTo>
                <a:cubicBezTo>
                  <a:pt x="4099663" y="8241792"/>
                  <a:pt x="5273143" y="6166104"/>
                  <a:pt x="5285335" y="6163056"/>
                </a:cubicBezTo>
                <a:cubicBezTo>
                  <a:pt x="5297527" y="6160008"/>
                  <a:pt x="10152991" y="6184392"/>
                  <a:pt x="10131655" y="6236208"/>
                </a:cubicBezTo>
                <a:cubicBezTo>
                  <a:pt x="10165183" y="6214872"/>
                  <a:pt x="12999823" y="1207008"/>
                  <a:pt x="13716103" y="0"/>
                </a:cubicBezTo>
              </a:path>
            </a:pathLst>
          </a:custGeom>
          <a:noFill/>
          <a:ln w="38100" cap="flat">
            <a:solidFill>
              <a:srgbClr val="FFC000"/>
            </a:solidFill>
            <a:miter lim="400000"/>
            <a:headEnd type="none" w="med" len="med"/>
            <a:tailEnd type="arrow" w="med" len="med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91439" tIns="45719" rIns="91439" bIns="45719" numCol="1" spcCol="38100" rtlCol="0" anchor="t">
            <a:noAutofit/>
          </a:bodyPr>
          <a:lstStyle/>
          <a:p>
            <a:pPr marL="0" marR="0" indent="0" algn="l" defTabSz="9144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endParaRPr kumimoji="0" lang="en-US" sz="1800" b="0" i="0" u="none" strike="noStrike" cap="none" spc="0" normalizeH="0" baseline="0">
              <a:ln>
                <a:noFill/>
              </a:ln>
              <a:solidFill>
                <a:srgbClr val="000000"/>
              </a:solidFill>
              <a:effectLst/>
              <a:uFillTx/>
            </a:endParaRPr>
          </a:p>
        </p:txBody>
      </p:sp>
      <p:pic>
        <p:nvPicPr>
          <p:cNvPr id="9" name="Picture 2" descr="C:\Users\оператор\Documents\брендбук\Rabota_R_Logo_Horizontal-1.pn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581" t="38304" r="53150" b="39545"/>
          <a:stretch/>
        </p:blipFill>
        <p:spPr bwMode="auto">
          <a:xfrm>
            <a:off x="4226947" y="5937797"/>
            <a:ext cx="504056" cy="485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788024" y="5877272"/>
            <a:ext cx="3960440" cy="60661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4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МИНИСТЕРСТВО ТРУДА И ЗАНЯТОСТИ НАСЕЛЕНИЯ ОРЕНБУРГСКОЙ ОБЛАСТИ</a:t>
            </a:r>
            <a:endParaRPr lang="ru-RU" sz="1400" b="1" dirty="0">
              <a:solidFill>
                <a:srgbClr val="004D8C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0964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4"/>
          <p:cNvSpPr>
            <a:spLocks noChangeArrowheads="1"/>
          </p:cNvSpPr>
          <p:nvPr/>
        </p:nvSpPr>
        <p:spPr bwMode="auto">
          <a:xfrm>
            <a:off x="0" y="1772816"/>
            <a:ext cx="91440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endParaRPr lang="ru-RU" sz="3700" dirty="0">
              <a:solidFill>
                <a:srgbClr val="C00000"/>
              </a:solidFill>
              <a:latin typeface="Garamond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386688" y="44624"/>
            <a:ext cx="8370624" cy="57606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25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УСЛОВИЯ  ПРОГРАММЫ</a:t>
            </a:r>
            <a:endParaRPr lang="ru-RU" sz="25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8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8" t="9028" r="1483" b="80139"/>
          <a:stretch/>
        </p:blipFill>
        <p:spPr bwMode="auto">
          <a:xfrm>
            <a:off x="397379" y="653108"/>
            <a:ext cx="8370624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64289" y="1196752"/>
            <a:ext cx="8370624" cy="53334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457200" algn="just">
              <a:lnSpc>
                <a:spcPct val="98000"/>
              </a:lnSpc>
            </a:pPr>
            <a:r>
              <a:rPr lang="ru-RU" sz="1400" b="1" dirty="0">
                <a:solidFill>
                  <a:srgbClr val="CF4520"/>
                </a:solidFill>
                <a:latin typeface="Garamond" pitchFamily="18" charset="0"/>
              </a:rPr>
              <a:t>Получатели </a:t>
            </a:r>
            <a:r>
              <a:rPr lang="ru-RU" sz="1400" b="1" dirty="0" smtClean="0">
                <a:solidFill>
                  <a:srgbClr val="CF4520"/>
                </a:solidFill>
                <a:latin typeface="Garamond" pitchFamily="18" charset="0"/>
              </a:rPr>
              <a:t>субсидии: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</a:rPr>
              <a:t>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</a:rPr>
              <a:t>индивидуальные предприниматели и юридические лица любой организационно-правовой формы собственности, в том числе государственные и муниципальные учреждения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</a:rPr>
              <a:t>.</a:t>
            </a:r>
          </a:p>
          <a:p>
            <a:pPr indent="457200" algn="just">
              <a:lnSpc>
                <a:spcPct val="98000"/>
              </a:lnSpc>
              <a:spcBef>
                <a:spcPts val="600"/>
              </a:spcBef>
            </a:pPr>
            <a:r>
              <a:rPr lang="ru-RU" sz="1400" b="1" dirty="0" smtClean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Условия </a:t>
            </a:r>
            <a:r>
              <a:rPr lang="ru-RU" sz="1400" b="1" dirty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для работодателей: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не является заемщиком по программе ФОТ 3.0;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отсутствие задолженности по заработной плате;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отсутствие задолженности по уплате налогов, сборов, страховых взносов, пеней, штрафов и процентов; 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не находится в процессе реорганизации, ликвидации, банкротства, деятельность не приостановлена или прекращена; 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руководитель или главный бухгалтер организации не внесены в реестр дисквалифицированных лиц;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трудоустройство безработных граждан на условиях полного рабочего дня;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- выплата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заработной платы трудоустроенным безработным гражданам в размере не ниже МРОТ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.</a:t>
            </a:r>
          </a:p>
          <a:p>
            <a:pPr indent="457200" algn="just">
              <a:lnSpc>
                <a:spcPct val="98000"/>
              </a:lnSpc>
              <a:spcBef>
                <a:spcPts val="600"/>
              </a:spcBef>
            </a:pPr>
            <a:r>
              <a:rPr lang="ru-RU" sz="1400" b="1" dirty="0">
                <a:solidFill>
                  <a:srgbClr val="CF4520"/>
                </a:solidFill>
                <a:latin typeface="Garamond" pitchFamily="18" charset="0"/>
              </a:rPr>
              <a:t>Принятые  работники  должны  отвечать  следующим  критериям: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</a:rPr>
              <a:t>- на 01.01.2021 зарегистрированы в качестве безработных граждан в органах службы занятости;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>
                <a:solidFill>
                  <a:srgbClr val="004D8C"/>
                </a:solidFill>
                <a:latin typeface="Garamond" pitchFamily="18" charset="0"/>
              </a:rPr>
              <a:t>- на дату направления органами службы занятости для трудоустройства к работодателю являлись безработными гражданами;</a:t>
            </a:r>
          </a:p>
          <a:p>
            <a:pPr indent="457200" algn="just">
              <a:lnSpc>
                <a:spcPct val="98000"/>
              </a:lnSpc>
            </a:pP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</a:rPr>
              <a:t>- на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</a:rPr>
              <a:t>дату заключения трудового договора с работодателем не имели работы, не были зарегистрированы в качестве ИП, КФХ, самозанятого, единоличного исполнительного органа юридического лица. </a:t>
            </a:r>
            <a:endParaRPr lang="ru-RU" sz="1400" dirty="0" smtClean="0">
              <a:solidFill>
                <a:srgbClr val="004D8C"/>
              </a:solidFill>
              <a:latin typeface="Garamond" pitchFamily="18" charset="0"/>
            </a:endParaRPr>
          </a:p>
          <a:p>
            <a:pPr indent="457200" algn="just">
              <a:lnSpc>
                <a:spcPct val="98000"/>
              </a:lnSpc>
              <a:spcBef>
                <a:spcPts val="600"/>
              </a:spcBef>
            </a:pPr>
            <a:r>
              <a:rPr lang="ru-RU" sz="1400" b="1" dirty="0" smtClean="0">
                <a:solidFill>
                  <a:srgbClr val="CF4520"/>
                </a:solidFill>
                <a:latin typeface="Garamond" pitchFamily="18" charset="0"/>
              </a:rPr>
              <a:t>Работники должны быть трудоустроены 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Arial Unicode MS"/>
              </a:rPr>
              <a:t>на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Arial Unicode MS"/>
              </a:rPr>
              <a:t>условиях полного рабочего дня с учетом установленного правилами внутреннего трудового распорядка режима рабочего 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Arial Unicode MS"/>
              </a:rPr>
              <a:t>времени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Arial Unicode MS"/>
                <a:cs typeface="Verdana" pitchFamily="34" charset="0"/>
              </a:rPr>
              <a:t>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Arial Unicode MS"/>
                <a:cs typeface="Verdana" pitchFamily="34" charset="0"/>
              </a:rPr>
              <a:t>с заработной платой не ниже МРОТ.</a:t>
            </a:r>
            <a:endParaRPr lang="ru-RU" sz="1400" dirty="0">
              <a:solidFill>
                <a:srgbClr val="004D8C"/>
              </a:solidFill>
              <a:latin typeface="Garamond" pitchFamily="18" charset="0"/>
            </a:endParaRPr>
          </a:p>
          <a:p>
            <a:pPr indent="457200" algn="just">
              <a:lnSpc>
                <a:spcPct val="98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400" b="1" dirty="0" smtClean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Размер субсидии:</a:t>
            </a:r>
            <a:r>
              <a:rPr lang="ru-RU" sz="1400" dirty="0" smtClean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МРОТ, районный коэффициент, страховые взносы.</a:t>
            </a:r>
          </a:p>
          <a:p>
            <a:pPr indent="450215" algn="just">
              <a:lnSpc>
                <a:spcPct val="98000"/>
              </a:lnSpc>
              <a:spcBef>
                <a:spcPts val="600"/>
              </a:spcBef>
              <a:spcAft>
                <a:spcPts val="0"/>
              </a:spcAft>
            </a:pPr>
            <a:r>
              <a:rPr lang="ru-RU" sz="1400" b="1" dirty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Периоды </a:t>
            </a:r>
            <a:r>
              <a:rPr lang="ru-RU" sz="1400" b="1" dirty="0" smtClean="0">
                <a:solidFill>
                  <a:srgbClr val="CF4520"/>
                </a:solidFill>
                <a:latin typeface="Garamond" pitchFamily="18" charset="0"/>
                <a:ea typeface="Times New Roman"/>
              </a:rPr>
              <a:t>выплаты: 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за 1-й, 3-й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и 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6-й месяцы </a:t>
            </a:r>
            <a:r>
              <a:rPr lang="ru-RU" sz="1400" dirty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работы  трудоустроенного гражданина</a:t>
            </a:r>
            <a:r>
              <a:rPr lang="ru-RU" sz="1400" dirty="0" smtClean="0">
                <a:solidFill>
                  <a:srgbClr val="004D8C"/>
                </a:solidFill>
                <a:latin typeface="Garamond" pitchFamily="18" charset="0"/>
                <a:ea typeface="Times New Roman"/>
              </a:rPr>
              <a:t>.</a:t>
            </a:r>
            <a:endParaRPr lang="ru-RU" sz="1400" b="1" dirty="0">
              <a:solidFill>
                <a:srgbClr val="004D8C"/>
              </a:solidFill>
              <a:latin typeface="Garamon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43223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4"/>
          <p:cNvSpPr>
            <a:spLocks noChangeArrowheads="1"/>
          </p:cNvSpPr>
          <p:nvPr/>
        </p:nvSpPr>
        <p:spPr bwMode="auto">
          <a:xfrm>
            <a:off x="0" y="1772816"/>
            <a:ext cx="91440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endParaRPr lang="ru-RU" sz="3700" dirty="0">
              <a:solidFill>
                <a:srgbClr val="C00000"/>
              </a:solidFill>
              <a:latin typeface="DejaVu Serif" pitchFamily="18" charset="0"/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>
          <a:xfrm>
            <a:off x="291952" y="1990945"/>
            <a:ext cx="1431312" cy="414114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ШАГ 2. 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1403648" y="2042914"/>
            <a:ext cx="7054172" cy="61193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Принять на работу безработных граждан </a:t>
            </a:r>
          </a:p>
          <a:p>
            <a:pPr eaLnBrk="0" hangingPunct="0"/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по направлению службы занятости.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64288" y="2348880"/>
            <a:ext cx="13681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14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8" t="9028" r="1483" b="80139"/>
          <a:stretch/>
        </p:blipFill>
        <p:spPr bwMode="auto">
          <a:xfrm>
            <a:off x="313234" y="4346306"/>
            <a:ext cx="8437016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Заголовок 1"/>
          <p:cNvSpPr txBox="1">
            <a:spLocks/>
          </p:cNvSpPr>
          <p:nvPr/>
        </p:nvSpPr>
        <p:spPr>
          <a:xfrm>
            <a:off x="323528" y="2708920"/>
            <a:ext cx="1431312" cy="387008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ШАГ 3. 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1403648" y="2708920"/>
            <a:ext cx="5256584" cy="155296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Не ранее чем через месяц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после трудоустройства безработного гражданина, но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не позднее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1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ноября 2021 года,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подать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в ФСС России заявление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о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включении работодателя </a:t>
            </a:r>
            <a:endParaRPr lang="ru-RU" sz="1900" b="1" dirty="0" smtClean="0">
              <a:solidFill>
                <a:srgbClr val="CF4520"/>
              </a:solidFill>
              <a:effectLst/>
              <a:latin typeface="Garamond" pitchFamily="18" charset="0"/>
            </a:endParaRPr>
          </a:p>
          <a:p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в реестр для предоставления субсидий.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17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9" t="4306" r="44062" b="20813"/>
          <a:stretch/>
        </p:blipFill>
        <p:spPr bwMode="auto">
          <a:xfrm>
            <a:off x="6660232" y="2592988"/>
            <a:ext cx="2090018" cy="16619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19" name="Прямая со стрелкой 18"/>
          <p:cNvCxnSpPr/>
          <p:nvPr/>
        </p:nvCxnSpPr>
        <p:spPr>
          <a:xfrm>
            <a:off x="6516216" y="3789040"/>
            <a:ext cx="1728192" cy="192349"/>
          </a:xfrm>
          <a:prstGeom prst="straightConnector1">
            <a:avLst/>
          </a:prstGeom>
          <a:ln w="127000">
            <a:solidFill>
              <a:srgbClr val="FFC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Заголовок 1"/>
          <p:cNvSpPr txBox="1">
            <a:spLocks/>
          </p:cNvSpPr>
          <p:nvPr/>
        </p:nvSpPr>
        <p:spPr>
          <a:xfrm>
            <a:off x="313234" y="4725144"/>
            <a:ext cx="8496944" cy="18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РЕЗУЛЬТАТ ПРЕДОСТАВЛЕНИЯ СУБСИДИИ -</a:t>
            </a:r>
          </a:p>
          <a:p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сохранение </a:t>
            </a:r>
            <a:r>
              <a:rPr lang="ru-RU" sz="19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работодателем занятости </a:t>
            </a:r>
            <a:r>
              <a:rPr lang="ru-RU" sz="1900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на </a:t>
            </a:r>
            <a:r>
              <a:rPr lang="ru-RU" sz="1900" dirty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15 декабря 2021 года </a:t>
            </a:r>
            <a:r>
              <a:rPr lang="ru-RU" sz="1900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не </a:t>
            </a:r>
            <a:r>
              <a:rPr lang="ru-RU" sz="1900" dirty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менее 80% </a:t>
            </a:r>
            <a:endParaRPr lang="ru-RU" sz="1900" dirty="0" smtClean="0">
              <a:solidFill>
                <a:srgbClr val="CF4520"/>
              </a:solidFill>
              <a:effectLst/>
              <a:latin typeface="Garamond" pitchFamily="18" charset="0"/>
              <a:ea typeface="Arial Unicode MS"/>
            </a:endParaRPr>
          </a:p>
          <a:p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от численности </a:t>
            </a:r>
            <a:r>
              <a:rPr lang="ru-RU" sz="19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трудоустроенных </a:t>
            </a:r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безработных граждан.</a:t>
            </a:r>
          </a:p>
          <a:p>
            <a:pPr algn="just" eaLnBrk="0" hangingPunct="0">
              <a:spcBef>
                <a:spcPts val="600"/>
              </a:spcBef>
            </a:pPr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В </a:t>
            </a:r>
            <a:r>
              <a:rPr lang="ru-RU" sz="19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случае недостижения результата субсидия возвращается в ФСС России </a:t>
            </a:r>
            <a:endParaRPr lang="ru-RU" sz="1900" dirty="0" smtClean="0">
              <a:solidFill>
                <a:srgbClr val="004D8C"/>
              </a:solidFill>
              <a:effectLst/>
              <a:latin typeface="Garamond" pitchFamily="18" charset="0"/>
              <a:ea typeface="Arial Unicode MS"/>
            </a:endParaRPr>
          </a:p>
          <a:p>
            <a:pPr algn="just" eaLnBrk="0" hangingPunct="0"/>
            <a:r>
              <a:rPr lang="ru-RU" sz="1900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до </a:t>
            </a:r>
            <a:r>
              <a:rPr lang="ru-RU" sz="1900" dirty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1 июня 2022 </a:t>
            </a:r>
            <a:r>
              <a:rPr lang="ru-RU" sz="1900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года </a:t>
            </a:r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(</a:t>
            </a:r>
            <a:r>
              <a:rPr lang="ru-RU" sz="19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размер определяется по формуле</a:t>
            </a:r>
            <a:r>
              <a:rPr lang="ru-RU" sz="19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).</a:t>
            </a:r>
            <a:endParaRPr lang="ru-RU" sz="1900" dirty="0">
              <a:solidFill>
                <a:srgbClr val="004D8C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5" name="Заголовок 1"/>
          <p:cNvSpPr txBox="1">
            <a:spLocks/>
          </p:cNvSpPr>
          <p:nvPr/>
        </p:nvSpPr>
        <p:spPr>
          <a:xfrm>
            <a:off x="251520" y="404664"/>
            <a:ext cx="1008112" cy="378942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ШАГ 1. 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1372046" y="406599"/>
            <a:ext cx="5288185" cy="1514273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Подать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заявление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на получение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государственной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услуги по содействию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в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подборе необходимых работников 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с 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перечнем вакансий через личный кабинет портала «Работа в России» (</a:t>
            </a:r>
            <a:r>
              <a:rPr lang="en-US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trudvsem</a:t>
            </a:r>
            <a:r>
              <a:rPr lang="ru-RU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.</a:t>
            </a:r>
            <a:r>
              <a:rPr lang="en-US" sz="1900" b="1" dirty="0">
                <a:solidFill>
                  <a:srgbClr val="CF4520"/>
                </a:solidFill>
                <a:effectLst/>
                <a:latin typeface="Garamond" pitchFamily="18" charset="0"/>
              </a:rPr>
              <a:t>ru</a:t>
            </a:r>
            <a:r>
              <a:rPr lang="ru-RU" sz="1900" b="1" dirty="0" smtClean="0">
                <a:solidFill>
                  <a:srgbClr val="CF4520"/>
                </a:solidFill>
                <a:effectLst/>
                <a:latin typeface="Garamond" pitchFamily="18" charset="0"/>
              </a:rPr>
              <a:t>).</a:t>
            </a:r>
            <a:endParaRPr lang="ru-RU" sz="19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pic>
        <p:nvPicPr>
          <p:cNvPr id="27" name="Picture 3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40" t="4850" r="12500" b="4861"/>
          <a:stretch/>
        </p:blipFill>
        <p:spPr bwMode="auto">
          <a:xfrm>
            <a:off x="6660232" y="406599"/>
            <a:ext cx="2090018" cy="13992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28" name="Прямая со стрелкой 27"/>
          <p:cNvCxnSpPr/>
          <p:nvPr/>
        </p:nvCxnSpPr>
        <p:spPr>
          <a:xfrm>
            <a:off x="5976156" y="1484784"/>
            <a:ext cx="900100" cy="216024"/>
          </a:xfrm>
          <a:prstGeom prst="straightConnector1">
            <a:avLst/>
          </a:prstGeom>
          <a:ln w="127000">
            <a:solidFill>
              <a:srgbClr val="FFC000"/>
            </a:solidFill>
            <a:headEnd type="none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42193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14"/>
          <p:cNvSpPr>
            <a:spLocks noChangeArrowheads="1"/>
          </p:cNvSpPr>
          <p:nvPr/>
        </p:nvSpPr>
        <p:spPr bwMode="auto">
          <a:xfrm>
            <a:off x="0" y="1772816"/>
            <a:ext cx="9144000" cy="6617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eaLnBrk="0" hangingPunct="0"/>
            <a:endParaRPr lang="ru-RU" sz="3700" dirty="0">
              <a:solidFill>
                <a:srgbClr val="C00000"/>
              </a:solidFill>
              <a:latin typeface="DejaVu Serif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379817" y="383432"/>
            <a:ext cx="6809276" cy="59729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2500" b="1" dirty="0" smtClean="0">
                <a:solidFill>
                  <a:srgbClr val="CF4520"/>
                </a:solidFill>
                <a:effectLst/>
                <a:latin typeface="Garamond" pitchFamily="18" charset="0"/>
                <a:ea typeface="Arial Unicode MS"/>
              </a:rPr>
              <a:t>КОНТАКТЫ</a:t>
            </a:r>
            <a:endParaRPr lang="ru-RU" sz="2500" b="1" dirty="0">
              <a:solidFill>
                <a:srgbClr val="CF4520"/>
              </a:solidFill>
              <a:effectLst/>
              <a:latin typeface="Garamond" pitchFamily="18" charset="0"/>
              <a:ea typeface="Verdana" pitchFamily="34" charset="0"/>
              <a:cs typeface="Verdana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7164288" y="2348880"/>
            <a:ext cx="1368152" cy="14401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9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298" t="9028" r="1483" b="80139"/>
          <a:stretch/>
        </p:blipFill>
        <p:spPr bwMode="auto">
          <a:xfrm>
            <a:off x="467544" y="1260928"/>
            <a:ext cx="8247806" cy="371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409983" y="1793032"/>
            <a:ext cx="8496944" cy="3868216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900" kern="1200"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  <a:lvl2pPr eaLnBrk="1" hangingPunct="1">
              <a:defRPr>
                <a:solidFill>
                  <a:schemeClr val="tx2"/>
                </a:solidFill>
              </a:defRPr>
            </a:lvl2pPr>
            <a:lvl3pPr eaLnBrk="1" hangingPunct="1">
              <a:defRPr>
                <a:solidFill>
                  <a:schemeClr val="tx2"/>
                </a:solidFill>
              </a:defRPr>
            </a:lvl3pPr>
            <a:lvl4pPr eaLnBrk="1" hangingPunct="1">
              <a:defRPr>
                <a:solidFill>
                  <a:schemeClr val="tx2"/>
                </a:solidFill>
              </a:defRPr>
            </a:lvl4pPr>
            <a:lvl5pPr eaLnBrk="1" hangingPunct="1">
              <a:defRPr>
                <a:solidFill>
                  <a:schemeClr val="tx2"/>
                </a:solidFill>
              </a:defRPr>
            </a:lvl5pPr>
            <a:lvl6pPr eaLnBrk="1" hangingPunct="1">
              <a:defRPr>
                <a:solidFill>
                  <a:schemeClr val="tx2"/>
                </a:solidFill>
              </a:defRPr>
            </a:lvl6pPr>
            <a:lvl7pPr eaLnBrk="1" hangingPunct="1">
              <a:defRPr>
                <a:solidFill>
                  <a:schemeClr val="tx2"/>
                </a:solidFill>
              </a:defRPr>
            </a:lvl7pPr>
            <a:lvl8pPr eaLnBrk="1" hangingPunct="1">
              <a:defRPr>
                <a:solidFill>
                  <a:schemeClr val="tx2"/>
                </a:solidFill>
              </a:defRPr>
            </a:lvl8pPr>
            <a:lvl9pPr eaLnBrk="1" hangingPunct="1">
              <a:defRPr>
                <a:solidFill>
                  <a:schemeClr val="tx2"/>
                </a:solidFill>
              </a:defRPr>
            </a:lvl9pPr>
          </a:lstStyle>
          <a:p>
            <a:pPr eaLnBrk="0" hangingPunct="0"/>
            <a:r>
              <a:rPr lang="ru-RU" sz="2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</a:rPr>
              <a:t>Министерство труда и занятости населения Оренбургской области: </a:t>
            </a:r>
          </a:p>
          <a:p>
            <a:pPr eaLnBrk="0" hangingPunct="0"/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г.Оренбург, ул.Пушкинская, д.14, тел. (3532) 77-03-73, 77-22-53.</a:t>
            </a:r>
          </a:p>
          <a:p>
            <a:pPr eaLnBrk="0" hangingPunct="0"/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Персональный менеджер: Клещева Кристина Семеновна.</a:t>
            </a:r>
          </a:p>
          <a:p>
            <a:pPr eaLnBrk="0" hangingPunct="0"/>
            <a:endParaRPr lang="ru-RU" sz="2000" dirty="0" smtClean="0">
              <a:solidFill>
                <a:srgbClr val="004D8C"/>
              </a:solidFill>
              <a:effectLst/>
              <a:latin typeface="Garamond" pitchFamily="18" charset="0"/>
              <a:ea typeface="Arial Unicode MS"/>
              <a:cs typeface="Verdana" pitchFamily="34" charset="0"/>
            </a:endParaRPr>
          </a:p>
          <a:p>
            <a:pPr eaLnBrk="0" hangingPunct="0"/>
            <a:r>
              <a:rPr lang="ru-RU" sz="2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Контакты центров занятости населения </a:t>
            </a:r>
          </a:p>
          <a:p>
            <a:pPr eaLnBrk="0" hangingPunct="0"/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размещены на интерактивном портале службы занятости населения Оренбургской области (</a:t>
            </a:r>
            <a:r>
              <a:rPr lang="en-US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szn.orb.ru)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.</a:t>
            </a:r>
          </a:p>
          <a:p>
            <a:pPr eaLnBrk="0" hangingPunct="0"/>
            <a:endParaRPr lang="ru-RU" sz="2000" b="1" dirty="0">
              <a:solidFill>
                <a:srgbClr val="004D8C"/>
              </a:solidFill>
              <a:effectLst/>
              <a:latin typeface="Garamond" pitchFamily="18" charset="0"/>
              <a:ea typeface="Arial Unicode MS"/>
              <a:cs typeface="Verdana" pitchFamily="34" charset="0"/>
            </a:endParaRPr>
          </a:p>
          <a:p>
            <a:pPr eaLnBrk="0" hangingPunct="0"/>
            <a:r>
              <a:rPr lang="ru-RU" sz="2000" b="1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Оренбургское региональное </a:t>
            </a:r>
            <a:r>
              <a:rPr lang="ru-RU" sz="2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отделение</a:t>
            </a:r>
            <a:r>
              <a:rPr lang="ru-RU" sz="2000" b="1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 </a:t>
            </a:r>
            <a:r>
              <a:rPr lang="ru-RU" sz="2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Фонда</a:t>
            </a:r>
            <a:r>
              <a:rPr lang="ru-RU" sz="2000" b="1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 социального страхования Российской </a:t>
            </a:r>
            <a:r>
              <a:rPr lang="ru-RU" sz="2000" b="1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Федерации:</a:t>
            </a:r>
          </a:p>
          <a:p>
            <a:pPr eaLnBrk="0" hangingPunct="0"/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</a:rPr>
              <a:t>г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.Оренбург</a:t>
            </a:r>
            <a:r>
              <a:rPr lang="ru-RU" sz="20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, 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ул.Пушкинская</a:t>
            </a:r>
            <a:r>
              <a:rPr lang="ru-RU" sz="20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, 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д.16,</a:t>
            </a:r>
            <a:r>
              <a:rPr lang="ru-RU" sz="2000" dirty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 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тел. (3532) 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50-07-65 (по вопросам получения субсидии),  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32-24-78 </a:t>
            </a:r>
            <a:r>
              <a:rPr lang="ru-RU" sz="200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(техническая </a:t>
            </a:r>
            <a:r>
              <a:rPr lang="ru-RU" sz="2000" dirty="0" smtClean="0">
                <a:solidFill>
                  <a:srgbClr val="004D8C"/>
                </a:solidFill>
                <a:effectLst/>
                <a:latin typeface="Garamond" pitchFamily="18" charset="0"/>
                <a:ea typeface="Arial Unicode MS"/>
                <a:cs typeface="Verdana" pitchFamily="34" charset="0"/>
              </a:rPr>
              <a:t>поддержка).</a:t>
            </a:r>
            <a:endParaRPr lang="ru-RU" sz="2000" dirty="0">
              <a:solidFill>
                <a:srgbClr val="004D8C"/>
              </a:solidFill>
              <a:effectLst/>
              <a:latin typeface="Garamond" pitchFamily="18" charset="0"/>
              <a:ea typeface="Arial Unicode MS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48102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1_Базовая">
  <a:themeElements>
    <a:clrScheme name="Другая 3">
      <a:dk1>
        <a:sysClr val="windowText" lastClr="000000"/>
      </a:dk1>
      <a:lt1>
        <a:sysClr val="window" lastClr="FFFFFF"/>
      </a:lt1>
      <a:dk2>
        <a:srgbClr val="242852"/>
      </a:dk2>
      <a:lt2>
        <a:srgbClr val="ACCBF9"/>
      </a:lt2>
      <a:accent1>
        <a:srgbClr val="297FD5"/>
      </a:accent1>
      <a:accent2>
        <a:srgbClr val="297FD5"/>
      </a:accent2>
      <a:accent3>
        <a:srgbClr val="7F8FA9"/>
      </a:accent3>
      <a:accent4>
        <a:srgbClr val="4A66AC"/>
      </a:accent4>
      <a:accent5>
        <a:srgbClr val="5AA2AE"/>
      </a:accent5>
      <a:accent6>
        <a:srgbClr val="9D90A0"/>
      </a:accent6>
      <a:hlink>
        <a:srgbClr val="9454C3"/>
      </a:hlink>
      <a:folHlink>
        <a:srgbClr val="3EBBF0"/>
      </a:folHlink>
    </a:clrScheme>
    <a:fontScheme name="Базовая">
      <a:maj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Бумажная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5000"/>
              </a:schemeClr>
            </a:gs>
            <a:gs pos="100000">
              <a:schemeClr val="phClr">
                <a:shade val="40000"/>
                <a:satMod val="180000"/>
              </a:schemeClr>
            </a:gs>
          </a:gsLst>
          <a:lin ang="5400000" scaled="0"/>
        </a:gradFill>
        <a:blipFill>
          <a:blip xmlns:r="http://schemas.openxmlformats.org/officeDocument/2006/relationships" r:embed="rId2">
            <a:duotone>
              <a:schemeClr val="phClr">
                <a:shade val="14000"/>
                <a:satMod val="280000"/>
              </a:schemeClr>
              <a:schemeClr val="phClr">
                <a:tint val="60000"/>
                <a:satMod val="120000"/>
              </a:schemeClr>
            </a:duotone>
          </a:blip>
          <a:stretch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Elemental</Template>
  <TotalTime>5930</TotalTime>
  <Words>341</Words>
  <Application>Microsoft Office PowerPoint</Application>
  <PresentationFormat>Экран (4:3)</PresentationFormat>
  <Paragraphs>49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1_Базовая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оператор</dc:creator>
  <cp:lastModifiedBy>оператор</cp:lastModifiedBy>
  <cp:revision>633</cp:revision>
  <cp:lastPrinted>2021-03-24T07:28:53Z</cp:lastPrinted>
  <dcterms:created xsi:type="dcterms:W3CDTF">2019-02-12T13:48:25Z</dcterms:created>
  <dcterms:modified xsi:type="dcterms:W3CDTF">2021-03-29T12:19:45Z</dcterms:modified>
</cp:coreProperties>
</file>